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6AE5-CC2F-FD46-5E74-396A6316B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07880-9ECF-261A-682E-D029C7D4E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9EE45-FA7A-2E7F-9B27-25AC1CCC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FCCA-895E-16DA-C8EE-2D06C974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FE67-EB6D-1DEC-D1A5-356C4CD1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94A2-C65A-75C5-F4E3-69AB8381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1B6FB-1F0E-AED9-3F1C-6A82D9B7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45C5-D5DF-220E-3944-B53B2166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53BCE-4AFE-0AC3-3D56-B4CA3EC8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FB6DF-F1B7-582E-AEF0-E27C0359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0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E5300-123D-62E7-5FC8-749FD88B5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19921-5DE5-8FC0-E714-2256003D7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6D7AE-B7E3-E528-3676-AAC344DD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EC5B0-031E-282B-4673-B59BA25C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F9F4-D1C7-9EFC-2B1E-4F7809C7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062B-9A04-D338-B2FB-FA8C5BD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D20E-195D-AB8C-6DFC-0BDF16C5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F874A-71DB-9ECB-25E6-394FCCB8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762DD-2EBF-E5C1-BFC4-E4F0AA88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214A6-B920-67AF-6562-DD4FEA1B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71C1-5793-F2DD-CF8F-5048DF5D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EF806-21F6-AADD-CF91-F9877C7F0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4FC87-D6DE-7666-ED3B-ACBBBEDA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BAF18-4199-CA71-36CC-485EF743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506C-6300-14F9-CA76-7667CA08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727-7CEF-5BAA-218C-C126F394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3998-F0B0-6D26-3B99-6BC7359BE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61798-23A4-5BA2-D931-C442E9827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7A27D-EEB6-A6B3-1515-02BC3D4D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BD2F5-9C88-8E10-F850-087E8224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86432-B673-16BF-E7D9-17E862CC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9027-21E6-5672-FD13-CBA177D6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2924D-2607-C20B-0BCC-DA2C6E27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65193-4DDC-686D-824F-351ABE783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CE459-11F9-5C30-B816-C1F0964BB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984A9D-AFE1-D536-5334-DD8E33666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D12FEF-C7DC-EEFE-291A-A737CB99D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48AFE-055F-B37D-C60D-254CA374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973C6-F273-326C-9A2A-088758B1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A6DE-D065-83B6-E274-F7CA228A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FA9B2-064F-0909-ADDB-E868224C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C85F7-B1F5-1A85-23CC-3EA062108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32209-E214-001D-9E14-2376DCB8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0C555-402A-4175-38D6-2CE57736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B2590-5D5E-0203-FCC4-C305CC3F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8D402-38FE-82D4-B8F9-4F399809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B369-AEB7-7F6F-6CFA-12D3D42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13BFC-F317-55A9-6135-0C4E02EE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8DB9-E44C-F632-C1F5-4D9939BEF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CE7E8-AD69-BA58-059E-2DA3B09D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6F2C3-D315-0E9A-1888-A7F53EDF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A41C-4E88-4A28-36E9-C5B2C03F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E69A-143B-A6E2-399D-473D3ADA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58878-5225-4E95-9C7B-85EDE369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6368-CF10-AA15-BDE5-2268CE360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5884C-41FB-16EE-8268-75C1E96F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09226-56E6-0F0A-7E8C-7BDF843E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65961-4997-383F-15E1-200CC327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313FA-30D0-A687-DF9E-C6D83FE1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630DF-4375-CD11-5697-F565CE24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19FD-26AB-87AD-8E97-886B2F91B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41FAF-6C15-44C8-A093-F5074B27087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939A0-85D0-8605-E533-29F24D76B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DD426-02BB-8D07-FC4C-30CE4D60B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D65CC-2F67-42A0-883D-DAC8D3A02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9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D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Open Sans" panose="020B06060305040202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375" y="438468"/>
            <a:ext cx="11271250" cy="598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3"/>
            </p:custDataLst>
          </p:nvPr>
        </p:nvCxnSpPr>
        <p:spPr>
          <a:xfrm>
            <a:off x="5979160" y="3681095"/>
            <a:ext cx="4893310" cy="0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4"/>
            </p:custDataLst>
          </p:nvPr>
        </p:nvCxnSpPr>
        <p:spPr>
          <a:xfrm>
            <a:off x="5721350" y="1306195"/>
            <a:ext cx="0" cy="2110740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343439383331313b343532303033373bd5cbbba7d0c5cfa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6055" y="2430145"/>
            <a:ext cx="490220" cy="490220"/>
          </a:xfrm>
          <a:prstGeom prst="rect">
            <a:avLst/>
          </a:prstGeom>
        </p:spPr>
      </p:pic>
      <p:pic>
        <p:nvPicPr>
          <p:cNvPr id="32" name="图片 31" descr="343439383331313b343532303034323bd4a4d4bccce1d0d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3220" y="2430145"/>
            <a:ext cx="490220" cy="4902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0411460" y="517525"/>
            <a:ext cx="1226185" cy="677545"/>
            <a:chOff x="1033" y="853"/>
            <a:chExt cx="7641" cy="1067"/>
          </a:xfrm>
        </p:grpSpPr>
        <p:sp>
          <p:nvSpPr>
            <p:cNvPr id="37" name="文本框 36"/>
            <p:cNvSpPr txBox="1"/>
            <p:nvPr/>
          </p:nvSpPr>
          <p:spPr>
            <a:xfrm>
              <a:off x="1197" y="853"/>
              <a:ext cx="747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E2200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7" y="1494"/>
              <a:ext cx="745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spc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Open Sans" panose="020B0606030504020204" charset="0"/>
                  <a:ea typeface="Open Sans" panose="020B0606030504020204" charset="0"/>
                  <a:cs typeface="Open Sans" panose="020B0606030504020204" charset="0"/>
                </a:rPr>
                <a:t>Smart</a:t>
              </a:r>
              <a:r>
                <a:rPr lang="de-DE" altLang="en-US" sz="1000" spc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Calibri" panose="020F0502020204030204" charset="0"/>
                  <a:ea typeface="Open Sans" panose="020B0606030504020204" charset="0"/>
                  <a:cs typeface="Open Sans" panose="020B0606030504020204" charset="0"/>
                </a:rPr>
                <a:t> Cover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33" y="960"/>
              <a:ext cx="119" cy="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370" y="1890"/>
              <a:ext cx="3198" cy="0"/>
            </a:xfrm>
            <a:prstGeom prst="line">
              <a:avLst/>
            </a:prstGeom>
            <a:ln w="25400">
              <a:solidFill>
                <a:schemeClr val="tx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9"/>
          <p:cNvCxnSpPr/>
          <p:nvPr>
            <p:custDataLst>
              <p:tags r:id="rId5"/>
            </p:custDataLst>
          </p:nvPr>
        </p:nvCxnSpPr>
        <p:spPr>
          <a:xfrm flipV="1">
            <a:off x="992505" y="5000625"/>
            <a:ext cx="4561840" cy="0"/>
          </a:xfrm>
          <a:prstGeom prst="line">
            <a:avLst/>
          </a:prstGeom>
          <a:ln w="19050">
            <a:solidFill>
              <a:schemeClr val="dk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8710295" y="2653665"/>
            <a:ext cx="24403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spc="1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ea"/>
              </a:rPr>
              <a:t>PP </a:t>
            </a:r>
            <a:r>
              <a:rPr lang="de-DE" altLang="en-US" sz="1000" spc="1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  <a:sym typeface="+mn-ea"/>
              </a:rPr>
              <a:t>FLAME RETARDANT</a:t>
            </a:r>
            <a:r>
              <a:rPr lang="en-US" altLang="zh-CN" sz="1000" spc="1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  <a:sym typeface="+mn-ea"/>
              </a:rPr>
              <a:t> </a:t>
            </a:r>
            <a:r>
              <a:rPr lang="de-DE" altLang="en-US" sz="1000" spc="1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  <a:sym typeface="+mn-ea"/>
              </a:rPr>
              <a:t>PLASTIC</a:t>
            </a:r>
            <a:endParaRPr lang="de-DE" altLang="en-US" sz="1000" spc="100">
              <a:solidFill>
                <a:schemeClr val="tx1">
                  <a:lumMod val="50000"/>
                  <a:lumOff val="50000"/>
                </a:schemeClr>
              </a:solidFill>
              <a:uFillTx/>
              <a:latin typeface="Calibri" panose="020F0502020204030204" charset="0"/>
              <a:ea typeface="Open Sans" panose="020B0606030504020204" charset="0"/>
              <a:cs typeface="Open Sans" panose="020B0606030504020204" charset="0"/>
            </a:endParaRPr>
          </a:p>
          <a:p>
            <a:pPr algn="l"/>
            <a:r>
              <a:rPr lang="de-DE" altLang="en-US" sz="1000" spc="1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SHAPE: </a:t>
            </a:r>
            <a:r>
              <a:rPr lang="de-DE" altLang="en-US" sz="1000" spc="1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V SHAPE</a:t>
            </a:r>
            <a:endParaRPr lang="de-DE" altLang="en-US" sz="1000" spc="100">
              <a:solidFill>
                <a:schemeClr val="tx1">
                  <a:lumMod val="50000"/>
                  <a:lumOff val="50000"/>
                </a:schemeClr>
              </a:solidFill>
              <a:uFillTx/>
              <a:latin typeface="Calibri" panose="020F0502020204030204" charset="0"/>
              <a:ea typeface="Open Sans" panose="020B0606030504020204" charset="0"/>
              <a:cs typeface="Open Sans" panose="020B0606030504020204" charset="0"/>
            </a:endParaRPr>
          </a:p>
          <a:p>
            <a:pPr algn="l"/>
            <a:r>
              <a:rPr lang="de-DE" altLang="en-US" sz="1000" spc="1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SIZE: 517*370*114mm</a:t>
            </a:r>
          </a:p>
          <a:p>
            <a:pPr algn="l"/>
            <a:r>
              <a:rPr lang="de-DE" altLang="en-US" sz="1000" spc="10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  <a:sym typeface="+mn-ea"/>
              </a:rPr>
              <a:t>WEIGHT(With Package): 5.16kg</a:t>
            </a:r>
            <a:endParaRPr lang="de-DE" altLang="en-US" sz="1000" spc="100">
              <a:solidFill>
                <a:schemeClr val="tx1">
                  <a:lumMod val="50000"/>
                  <a:lumOff val="50000"/>
                </a:schemeClr>
              </a:solidFill>
              <a:uFillTx/>
              <a:latin typeface="Calibri" panose="020F050202020403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5965825" y="3681095"/>
            <a:ext cx="4883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4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FUNCTIONS:</a:t>
            </a:r>
          </a:p>
          <a:p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Front/Rear Wash, Oscillating/Pulsating Spray,</a:t>
            </a:r>
          </a:p>
          <a:p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Heated Seat, Warm Air Dryer, Soft Close, LED Night Light</a:t>
            </a:r>
          </a:p>
          <a:p>
            <a:endParaRPr lang="de-DE" altLang="en-US" sz="1200" spc="1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Calibri" panose="020F0502020204030204" charset="0"/>
              <a:ea typeface="Open Sans" panose="020B0606030504020204" charset="0"/>
              <a:cs typeface="Open Sans" panose="020B0606030504020204" charset="0"/>
            </a:endParaRPr>
          </a:p>
          <a:p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Adjustable Water Temperature and Pressure, Adjustable Air Temperature, Adjustable Nozzle Position, </a:t>
            </a:r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  <a:sym typeface="+mn-ea"/>
              </a:rPr>
              <a:t>Adjustable Seat Temperature</a:t>
            </a:r>
          </a:p>
          <a:p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IPX4 Waterproof, </a:t>
            </a:r>
            <a:r>
              <a:rPr lang="en-US" altLang="de-DE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  <a:sym typeface="+mn-ea"/>
              </a:rPr>
              <a:t>Electrical Leakage Protection, </a:t>
            </a:r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Side Control Panel</a:t>
            </a:r>
            <a:r>
              <a:rPr lang="de-DE" altLang="en-US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, Galvanized ABS Nozzle, Nozzle Cleaning Wand, Changeable </a:t>
            </a:r>
            <a:r>
              <a:rPr lang="en-US" altLang="zh-CN" sz="12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Open Sans" panose="020B0606030504020204" charset="0"/>
                <a:cs typeface="Open Sans" panose="020B0606030504020204" charset="0"/>
              </a:rPr>
              <a:t>Nozzle</a:t>
            </a:r>
            <a:endParaRPr lang="de-DE" altLang="en-US" sz="1200" spc="1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Calibri" panose="020F0502020204030204" charset="0"/>
              <a:ea typeface="Open Sans" panose="020B0606030504020204" charset="0"/>
              <a:cs typeface="Open Sans" panose="020B0606030504020204" charset="0"/>
            </a:endParaRPr>
          </a:p>
        </p:txBody>
      </p:sp>
      <p:pic>
        <p:nvPicPr>
          <p:cNvPr id="11" name="Bild 10" descr="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826760" y="662940"/>
            <a:ext cx="2778125" cy="3018155"/>
          </a:xfrm>
          <a:prstGeom prst="rect">
            <a:avLst/>
          </a:prstGeom>
        </p:spPr>
      </p:pic>
      <p:pic>
        <p:nvPicPr>
          <p:cNvPr id="14" name="Bild 13" descr="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075940" y="3681095"/>
            <a:ext cx="2395220" cy="938530"/>
          </a:xfrm>
          <a:prstGeom prst="rect">
            <a:avLst/>
          </a:prstGeom>
        </p:spPr>
      </p:pic>
      <p:pic>
        <p:nvPicPr>
          <p:cNvPr id="15" name="Bild 14" descr="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92505" y="2640332"/>
            <a:ext cx="1692275" cy="1985520"/>
          </a:xfrm>
          <a:prstGeom prst="rect">
            <a:avLst/>
          </a:prstGeom>
        </p:spPr>
      </p:pic>
      <p:pic>
        <p:nvPicPr>
          <p:cNvPr id="16" name="Bild 15" descr="2200_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395345" y="594995"/>
            <a:ext cx="1720850" cy="3154680"/>
          </a:xfrm>
          <a:prstGeom prst="rect">
            <a:avLst/>
          </a:prstGeom>
        </p:spPr>
      </p:pic>
      <p:pic>
        <p:nvPicPr>
          <p:cNvPr id="17" name="Bild 16" descr="2200_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92505" y="1169670"/>
            <a:ext cx="2402840" cy="1263650"/>
          </a:xfrm>
          <a:prstGeom prst="rect">
            <a:avLst/>
          </a:prstGeom>
        </p:spPr>
      </p:pic>
      <p:graphicFrame>
        <p:nvGraphicFramePr>
          <p:cNvPr id="21" name="Tisch 20"/>
          <p:cNvGraphicFramePr/>
          <p:nvPr/>
        </p:nvGraphicFramePr>
        <p:xfrm>
          <a:off x="392747" y="4958882"/>
          <a:ext cx="497395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spc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Open Sans" panose="020B0606030504020204" charset="0"/>
                          <a:ea typeface="Open Sans" panose="020B0606030504020204" charset="0"/>
                          <a:cs typeface="Open Sans" panose="020B0606030504020204" charset="0"/>
                          <a:sym typeface="+mn-ea"/>
                        </a:rPr>
                        <a:t>white      </a:t>
                      </a:r>
                      <a:endParaRPr lang="en-US" altLang="zh-CN" sz="1000" b="0" spc="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Open Sans" panose="020B0606030504020204" charset="0"/>
                        <a:ea typeface="Open Sans" panose="020B0606030504020204" charset="0"/>
                        <a:cs typeface="Open Sans" panose="020B060603050402020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spc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Open Sans" panose="020B0606030504020204" charset="0"/>
                          <a:ea typeface="Open Sans" panose="020B0606030504020204" charset="0"/>
                          <a:cs typeface="Open Sans" panose="020B0606030504020204" charset="0"/>
                          <a:sym typeface="+mn-ea"/>
                        </a:rPr>
                        <a:t>silver  </a:t>
                      </a:r>
                      <a:endParaRPr lang="de-DE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altLang="en-US" sz="1000" b="0" spc="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Calibri" panose="020F0502020204030204" charset="0"/>
                          <a:ea typeface="Open Sans" panose="020B0606030504020204" charset="0"/>
                          <a:cs typeface="Open Sans" panose="020B0606030504020204" charset="0"/>
                          <a:sym typeface="+mn-ea"/>
                        </a:rPr>
                        <a:t>gold</a:t>
                      </a:r>
                      <a:endParaRPr lang="de-DE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Bild 12" descr="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288155" y="5048885"/>
            <a:ext cx="1143000" cy="1283970"/>
          </a:xfrm>
          <a:prstGeom prst="rect">
            <a:avLst/>
          </a:prstGeom>
        </p:spPr>
      </p:pic>
      <p:pic>
        <p:nvPicPr>
          <p:cNvPr id="22" name="Bild 21" descr="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736215" y="5080635"/>
            <a:ext cx="1052195" cy="1234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37514-D1AA-A7FA-C810-BCA55A6D15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8832" y="4958882"/>
            <a:ext cx="1398466" cy="13984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Open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Petrova</dc:creator>
  <cp:lastModifiedBy>Maria Petrova</cp:lastModifiedBy>
  <cp:revision>1</cp:revision>
  <dcterms:created xsi:type="dcterms:W3CDTF">2025-09-19T08:57:24Z</dcterms:created>
  <dcterms:modified xsi:type="dcterms:W3CDTF">2025-09-19T08:58:12Z</dcterms:modified>
</cp:coreProperties>
</file>